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1" r:id="rId3"/>
    <p:sldId id="262" r:id="rId4"/>
    <p:sldId id="258" r:id="rId5"/>
    <p:sldId id="263" r:id="rId6"/>
    <p:sldId id="264" r:id="rId7"/>
    <p:sldId id="259" r:id="rId8"/>
    <p:sldId id="265" r:id="rId9"/>
    <p:sldId id="267" r:id="rId10"/>
    <p:sldId id="266" r:id="rId11"/>
    <p:sldId id="268" r:id="rId12"/>
    <p:sldId id="269" r:id="rId13"/>
    <p:sldId id="260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DBSCAN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pt-BR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pt-BR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SOM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pt-BR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pt-BR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FUZZY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pt-BR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pt-BR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DBSCAN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1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1"/>
      <dgm:spPr/>
    </dgm:pt>
    <dgm:pt modelId="{429CABD1-4116-474B-81BF-735E2CA9DD00}" type="pres">
      <dgm:prSet presAssocID="{7E5AA53B-3EEE-4DE4-BB81-9044890C2946}" presName="dstNode" presStyleLbl="node1" presStyleIdx="0" presStyleCnt="1"/>
      <dgm:spPr/>
    </dgm:pt>
    <dgm:pt modelId="{58319267-C71E-43C9-94E1-827D0616C7A7}" type="pres">
      <dgm:prSet presAssocID="{6750AC01-D39D-4F3A-9DC8-2A211EE986A2}" presName="text_1" presStyleLbl="node1" presStyleIdx="0" presStyleCnt="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1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EXEMPLOS PRÁTICOS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1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1"/>
      <dgm:spPr/>
    </dgm:pt>
    <dgm:pt modelId="{429CABD1-4116-474B-81BF-735E2CA9DD00}" type="pres">
      <dgm:prSet presAssocID="{7E5AA53B-3EEE-4DE4-BB81-9044890C2946}" presName="dstNode" presStyleLbl="node1" presStyleIdx="0" presStyleCnt="1"/>
      <dgm:spPr/>
    </dgm:pt>
    <dgm:pt modelId="{58319267-C71E-43C9-94E1-827D0616C7A7}" type="pres">
      <dgm:prSet presAssocID="{6750AC01-D39D-4F3A-9DC8-2A211EE986A2}" presName="text_1" presStyleLbl="node1" presStyleIdx="0" presStyleCnt="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1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noProof="0" dirty="0"/>
            <a:t>DBSCAN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noProof="0" dirty="0"/>
            <a:t>SOM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noProof="0" dirty="0"/>
            <a:t>FUZZY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704085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1065423" y="929630"/>
          <a:ext cx="5788824" cy="17046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14438" tIns="124460" rIns="124460" bIns="124460" numCol="1" spcCol="1270" rtlCol="0" anchor="ctr" anchorCtr="0">
          <a:noAutofit/>
        </a:bodyPr>
        <a:lstStyle/>
        <a:p>
          <a:pPr marL="0" lvl="0" indent="0" algn="l" defTabSz="21780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noProof="0" dirty="0"/>
            <a:t>DBSCAN	</a:t>
          </a:r>
        </a:p>
      </dsp:txBody>
      <dsp:txXfrm>
        <a:off x="1065423" y="929630"/>
        <a:ext cx="5788824" cy="1704677"/>
      </dsp:txXfrm>
    </dsp:sp>
    <dsp:sp modelId="{07CB3071-D555-47DA-A36A-69EB91531FD8}">
      <dsp:nvSpPr>
        <dsp:cNvPr id="0" name=""/>
        <dsp:cNvSpPr/>
      </dsp:nvSpPr>
      <dsp:spPr>
        <a:xfrm>
          <a:off x="0" y="716545"/>
          <a:ext cx="2130847" cy="21308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704082" y="-618397"/>
          <a:ext cx="4800731" cy="4800731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1065427" y="929626"/>
          <a:ext cx="5789397" cy="17046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14437" tIns="124460" rIns="124460" bIns="124460" numCol="1" spcCol="1270" rtlCol="0" anchor="ctr" anchorCtr="0">
          <a:noAutofit/>
        </a:bodyPr>
        <a:lstStyle/>
        <a:p>
          <a:pPr marL="0" lvl="0" indent="0" algn="l" defTabSz="21780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900" kern="1200" noProof="0" dirty="0"/>
            <a:t>EXEMPLOS PRÁTICOS</a:t>
          </a:r>
        </a:p>
      </dsp:txBody>
      <dsp:txXfrm>
        <a:off x="1065427" y="929626"/>
        <a:ext cx="5789397" cy="1704683"/>
      </dsp:txXfrm>
    </dsp:sp>
    <dsp:sp modelId="{07CB3071-D555-47DA-A36A-69EB91531FD8}">
      <dsp:nvSpPr>
        <dsp:cNvPr id="0" name=""/>
        <dsp:cNvSpPr/>
      </dsp:nvSpPr>
      <dsp:spPr>
        <a:xfrm>
          <a:off x="0" y="716541"/>
          <a:ext cx="2130854" cy="21308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Lista de Rótulo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17C7B7-34F5-4531-9889-28687F60FAC8}" type="datetime1">
              <a:rPr lang="pt-BR" smtClean="0"/>
              <a:t>16/06/2025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3EC75-555C-481D-9088-738CE6DDFC83}" type="datetime1">
              <a:rPr lang="pt-BR" smtClean="0"/>
              <a:pPr/>
              <a:t>16/06/2025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3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005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634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537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F5B136-74F1-42D3-987D-A097EEF8F2FE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9B074-15EB-43FB-8347-3A734D799093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36303E3-8DE9-4C2D-91EE-6F377AE582A8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AF3F4-81C7-4F15-8991-6D0E8D06651A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E2946E4-8964-43BF-B1D5-4261B83248E5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9F420-083C-437A-9265-7F13EB97C6A2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7AF20-ED70-4B21-B799-75BB5818AB43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3D876-8C34-42FC-BFF7-457557B97BB7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92437E-206F-4A1C-947F-806A50A40B88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036DDBC-F1EF-4D09-A533-5995BC167053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FDDC01-A1CF-4C3A-BE96-FBC60101324D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2266794-2CD5-4ED3-94F8-8B8DC65FDDE3}" type="datetime1">
              <a:rPr lang="pt-BR" noProof="0" smtClean="0"/>
              <a:t>16/06/2025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â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pt-BR" sz="6000" dirty="0">
                <a:solidFill>
                  <a:schemeClr val="bg1"/>
                </a:solidFill>
              </a:rPr>
              <a:t>ALGORITMOS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5"/>
            <a:ext cx="10993546" cy="772189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7CEBFF"/>
                </a:solidFill>
              </a:rPr>
              <a:t>TRÊS DE AGRUPAMENTO E UM DE DETECÇÃO DE ANOMALIAS</a:t>
            </a:r>
          </a:p>
          <a:p>
            <a:pPr rtl="0"/>
            <a:r>
              <a:rPr lang="pt-BR" dirty="0">
                <a:solidFill>
                  <a:srgbClr val="7CEBFF"/>
                </a:solidFill>
              </a:rPr>
              <a:t>- FLÁVIO GLAYDSON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26396152"/>
              </p:ext>
            </p:extLst>
          </p:nvPr>
        </p:nvGraphicFramePr>
        <p:xfrm>
          <a:off x="0" y="2198688"/>
          <a:ext cx="6854825" cy="3563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033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270A9-921B-42BD-BB7D-0097CA3B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DBSCAN E SOM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1B3B07-1073-435C-BFF0-2745BA952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165" y="1945341"/>
            <a:ext cx="11286564" cy="4670612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b="1" dirty="0"/>
              <a:t>🧭 1. DBSCAN – Agrupamento</a:t>
            </a:r>
          </a:p>
          <a:p>
            <a:pPr marL="0" indent="0" algn="just">
              <a:buNone/>
            </a:pPr>
            <a:r>
              <a:rPr lang="pt-BR" b="1" dirty="0"/>
              <a:t>Cenário real: Identificar zonas de concentração de turistas em uma cidade</a:t>
            </a:r>
          </a:p>
          <a:p>
            <a:pPr marL="0" indent="0" algn="just">
              <a:buNone/>
            </a:pPr>
            <a:r>
              <a:rPr lang="pt-BR" b="1" dirty="0"/>
              <a:t>Contexto:</a:t>
            </a:r>
            <a:r>
              <a:rPr lang="pt-BR" dirty="0"/>
              <a:t> Você tem coordenadas GPS de visitantes coletadas por Wi-Fi ou GPS. Quer descobrir onde há aglomerações </a:t>
            </a:r>
            <a:r>
              <a:rPr lang="pt-BR" b="1" dirty="0"/>
              <a:t>sem saber o número de grupos previamente</a:t>
            </a:r>
            <a:r>
              <a:rPr lang="pt-BR" dirty="0"/>
              <a:t>.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b="1" dirty="0"/>
              <a:t>🧠 2. SOM (Self-</a:t>
            </a:r>
            <a:r>
              <a:rPr lang="pt-BR" b="1" dirty="0" err="1"/>
              <a:t>Organizing</a:t>
            </a:r>
            <a:r>
              <a:rPr lang="pt-BR" b="1" dirty="0"/>
              <a:t> Map)</a:t>
            </a:r>
          </a:p>
          <a:p>
            <a:pPr marL="0" indent="0" algn="just">
              <a:buNone/>
            </a:pPr>
            <a:r>
              <a:rPr lang="pt-BR" b="1" dirty="0"/>
              <a:t>Cenário real: Segmentação de clientes em um e-commerce</a:t>
            </a:r>
          </a:p>
          <a:p>
            <a:pPr marL="0" indent="0" algn="just">
              <a:buNone/>
            </a:pPr>
            <a:r>
              <a:rPr lang="pt-BR" b="1" dirty="0"/>
              <a:t>Contexto:</a:t>
            </a:r>
            <a:r>
              <a:rPr lang="pt-BR" dirty="0"/>
              <a:t> Você tem milhares de clientes com dados como idade, renda, gastos, visitas... e quer </a:t>
            </a:r>
            <a:r>
              <a:rPr lang="pt-BR" b="1" dirty="0"/>
              <a:t>descobrir perfis automaticamente</a:t>
            </a:r>
            <a:r>
              <a:rPr lang="pt-BR" dirty="0"/>
              <a:t> e visualizar num “mapa”.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b="1" dirty="0"/>
              <a:t>SOM cria uma grade (mapa)</a:t>
            </a:r>
            <a:r>
              <a:rPr lang="pt-BR" dirty="0"/>
              <a:t> onde cada célula pode representar um tipo de </a:t>
            </a:r>
            <a:r>
              <a:rPr lang="pt-BR" b="1" dirty="0"/>
              <a:t>perfil de cliente</a:t>
            </a:r>
            <a:r>
              <a:rPr lang="pt-BR" dirty="0"/>
              <a:t> ou </a:t>
            </a:r>
            <a:r>
              <a:rPr lang="pt-BR" b="1" dirty="0"/>
              <a:t>comportamento</a:t>
            </a:r>
            <a:r>
              <a:rPr lang="pt-BR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A </a:t>
            </a:r>
            <a:r>
              <a:rPr lang="pt-BR" b="1" dirty="0"/>
              <a:t>intensidade da cor (vermelho)</a:t>
            </a:r>
            <a:r>
              <a:rPr lang="pt-BR" dirty="0"/>
              <a:t> mostra quantos dados (clientes) ficaram mapeados naquela célula.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Isso ajuda a </a:t>
            </a:r>
            <a:r>
              <a:rPr lang="pt-BR" b="1" dirty="0"/>
              <a:t>visualizar padrões, detectar perfis comuns</a:t>
            </a:r>
            <a:r>
              <a:rPr lang="pt-BR" dirty="0"/>
              <a:t> e até </a:t>
            </a:r>
            <a:r>
              <a:rPr lang="pt-BR" b="1" dirty="0"/>
              <a:t>comportamentos isolados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57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270A9-921B-42BD-BB7D-0097CA3B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Fuzzy</a:t>
            </a:r>
            <a:r>
              <a:rPr lang="pt-BR" dirty="0"/>
              <a:t> e DBSCAN - 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1B3B07-1073-435C-BFF0-2745BA952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165" y="1945341"/>
            <a:ext cx="11286564" cy="4670612"/>
          </a:xfrm>
        </p:spPr>
        <p:txBody>
          <a:bodyPr>
            <a:normAutofit/>
          </a:bodyPr>
          <a:lstStyle/>
          <a:p>
            <a:pPr algn="just"/>
            <a:r>
              <a:rPr lang="pt-BR" b="1" dirty="0"/>
              <a:t>3. </a:t>
            </a:r>
            <a:r>
              <a:rPr lang="pt-BR" b="1" dirty="0" err="1"/>
              <a:t>Fuzzy</a:t>
            </a:r>
            <a:r>
              <a:rPr lang="pt-BR" b="1" dirty="0"/>
              <a:t> C-</a:t>
            </a:r>
            <a:r>
              <a:rPr lang="pt-BR" b="1" dirty="0" err="1"/>
              <a:t>Means</a:t>
            </a:r>
            <a:r>
              <a:rPr lang="pt-BR" b="1" dirty="0"/>
              <a:t> – Agrupamento com incerteza</a:t>
            </a:r>
          </a:p>
          <a:p>
            <a:pPr marL="0" indent="0" algn="just">
              <a:buNone/>
            </a:pPr>
            <a:r>
              <a:rPr lang="pt-BR" b="1" dirty="0"/>
              <a:t>Cenário real: Agrupar diagnósticos de pacientes que podem apresentar sintomas compartilhados</a:t>
            </a:r>
          </a:p>
          <a:p>
            <a:pPr marL="0" indent="0" algn="just">
              <a:buNone/>
            </a:pPr>
            <a:r>
              <a:rPr lang="pt-BR" b="1" dirty="0"/>
              <a:t>Contexto:</a:t>
            </a:r>
            <a:r>
              <a:rPr lang="pt-BR" dirty="0"/>
              <a:t> Você quer agrupar pacientes em perfis de doenças, mas </a:t>
            </a:r>
            <a:r>
              <a:rPr lang="pt-BR" b="1" dirty="0"/>
              <a:t>alguns têm sintomas que se sobrepõem</a:t>
            </a:r>
            <a:r>
              <a:rPr lang="pt-BR" dirty="0"/>
              <a:t>. O </a:t>
            </a:r>
            <a:r>
              <a:rPr lang="pt-BR" dirty="0" err="1"/>
              <a:t>Fuzzy</a:t>
            </a:r>
            <a:r>
              <a:rPr lang="pt-BR" dirty="0"/>
              <a:t> permite que um paciente pertença parcialmente a dois grupos.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b="1" dirty="0"/>
              <a:t>🔍 4. DBSCAN – Detecção de Anomalias</a:t>
            </a:r>
          </a:p>
          <a:p>
            <a:pPr marL="0" indent="0" algn="just">
              <a:buNone/>
            </a:pPr>
            <a:r>
              <a:rPr lang="pt-BR" b="1" dirty="0"/>
              <a:t>Cenário real: Detectar fraudes financeiras em transações bancárias</a:t>
            </a:r>
          </a:p>
          <a:p>
            <a:pPr marL="0" indent="0" algn="just">
              <a:buNone/>
            </a:pPr>
            <a:r>
              <a:rPr lang="pt-BR" b="1" dirty="0"/>
              <a:t>Contexto:</a:t>
            </a:r>
            <a:r>
              <a:rPr lang="pt-BR" dirty="0"/>
              <a:t> Em um grande volume de transações, você quer encontrar comportamentos </a:t>
            </a:r>
            <a:r>
              <a:rPr lang="pt-BR" b="1" dirty="0"/>
              <a:t>atípicos</a:t>
            </a:r>
            <a:r>
              <a:rPr lang="pt-BR" dirty="0"/>
              <a:t>, que não se encaixam em padrões normais.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694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Obrigado</a:t>
            </a:r>
          </a:p>
        </p:txBody>
      </p:sp>
      <p:pic>
        <p:nvPicPr>
          <p:cNvPr id="5" name="Imagem 4" descr="Números Digitai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AA1AEDBC-DD12-4E4A-A113-208B27EC53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tâ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AGRUPAMENTO</a:t>
            </a:r>
          </a:p>
        </p:txBody>
      </p:sp>
      <p:graphicFrame>
        <p:nvGraphicFramePr>
          <p:cNvPr id="4" name="Espaço Reservado para Conteúdo 3" descr="Elemento gráfico SmartArt do ícone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1455023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6764D3C-EA9C-415D-8DB9-DA71473E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3" y="623047"/>
            <a:ext cx="9849971" cy="62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6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dbscan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95E53F-C487-436D-9E8C-19B8FADD8A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22" y="2348752"/>
            <a:ext cx="5888590" cy="369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E940F12-1EC8-432D-99F4-697B722B021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542926" y="1882842"/>
            <a:ext cx="6254627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Tipo: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Agrupamento baseado em densidade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pt-BR" altLang="pt-BR" sz="1600" b="1" dirty="0">
                <a:solidFill>
                  <a:schemeClr val="tx1"/>
                </a:solidFill>
                <a:latin typeface="Arial" panose="020B0604020202020204" pitchFamily="34" charset="0"/>
              </a:rPr>
              <a:t>Definição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É um algoritmo de agrupamento que identifica regiões de alta densidade de pontos e as agrupa (cluster), enquanto marca pontos isolados como ruído (outlier). 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600" b="1" dirty="0">
                <a:solidFill>
                  <a:schemeClr val="tx1"/>
                </a:solidFill>
                <a:latin typeface="Arial" panose="020B0604020202020204" pitchFamily="34" charset="0"/>
              </a:rPr>
              <a:t>Funcionamento: 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Parâmetros: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ε 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epsilon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Distância máxima entre dois pontos para que sejam considerados vizinhos.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MinPts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Número mínimo de pontos para formar um cluster.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Processo: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Inicia com um ponto aleatório.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Verifica se há pelo menos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MinPts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pontos dentro de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ε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sim, forma um cluster; se não, marca como ruído.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Expande o cluster recursivamente.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Biblioteca Python: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sklearn.cluster.DBSCAN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6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6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SOM – SELF ORGANIZING MAP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95E53F-C487-436D-9E8C-19B8FADD8A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/>
        </p:blipFill>
        <p:spPr bwMode="auto">
          <a:xfrm>
            <a:off x="791579" y="2348752"/>
            <a:ext cx="4931876" cy="369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E940F12-1EC8-432D-99F4-697B722B021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542926" y="1780056"/>
            <a:ext cx="6200839" cy="603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600" b="1" dirty="0">
                <a:solidFill>
                  <a:schemeClr val="tx1"/>
                </a:solidFill>
                <a:latin typeface="Arial" panose="020B0604020202020204" pitchFamily="34" charset="0"/>
              </a:rPr>
              <a:t>Definição: </a:t>
            </a:r>
            <a:r>
              <a:rPr lang="pt-BR" altLang="pt-BR" sz="1600" dirty="0">
                <a:solidFill>
                  <a:schemeClr val="tx1"/>
                </a:solidFill>
                <a:latin typeface="Arial" panose="020B0604020202020204" pitchFamily="34" charset="0"/>
              </a:rPr>
              <a:t>O SOM (Self-</a:t>
            </a:r>
            <a:r>
              <a:rPr lang="pt-BR" altLang="pt-B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Organizing</a:t>
            </a:r>
            <a:r>
              <a:rPr lang="pt-BR" altLang="pt-BR" sz="1600" dirty="0">
                <a:solidFill>
                  <a:schemeClr val="tx1"/>
                </a:solidFill>
                <a:latin typeface="Arial" panose="020B0604020202020204" pitchFamily="34" charset="0"/>
              </a:rPr>
              <a:t> Map) é um algoritmo de agrupamento baseado em redes neurais não supervisionadas que organiza dados em uma grade bidimensional, preservando a estrutura topológica dos dados de entrada.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600" b="1" dirty="0">
                <a:solidFill>
                  <a:schemeClr val="tx1"/>
                </a:solidFill>
                <a:latin typeface="Arial" panose="020B0604020202020204" pitchFamily="34" charset="0"/>
              </a:rPr>
              <a:t>Funcionamento: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Parâmetros: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Dimensões da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(quantidade de neurônios em cada eixo).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input_len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Número de características dos dados de entrada.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sigma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Raio de influência dos neurônios vizinhos.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learning_rate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Taxa de aprendizado.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Processo: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Inicializa a grade com neurônios de pesos aleatórios.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cada dado, encontra o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neurônio mais parecido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(vencedor).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Atualiza os pesos do vencedor e de seus vizinhos.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Repete esse processo até a grade se auto-organizar.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Biblioteca Python: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altLang="pt-BR" sz="1600" dirty="0" err="1">
                <a:solidFill>
                  <a:schemeClr val="tx1"/>
                </a:solidFill>
                <a:latin typeface="Arial Unicode MS"/>
              </a:rPr>
              <a:t>minisom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6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6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6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Agrupamento </a:t>
            </a:r>
            <a:r>
              <a:rPr lang="pt-BR" dirty="0" err="1"/>
              <a:t>fuzzy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95E53F-C487-436D-9E8C-19B8FADD8A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/>
        </p:blipFill>
        <p:spPr bwMode="auto">
          <a:xfrm>
            <a:off x="448235" y="2303929"/>
            <a:ext cx="4931876" cy="369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E940F12-1EC8-432D-99F4-697B722B021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542926" y="1887779"/>
            <a:ext cx="6200839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600" b="1" dirty="0">
                <a:solidFill>
                  <a:schemeClr val="tx1"/>
                </a:solidFill>
                <a:latin typeface="Arial" panose="020B0604020202020204" pitchFamily="34" charset="0"/>
              </a:rPr>
              <a:t>Definição: </a:t>
            </a:r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Fuzzy</a:t>
            </a:r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C-</a:t>
            </a:r>
            <a:r>
              <a:rPr lang="pt-B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um algoritmo de agrupamento que permite que cada ponto pertença a múltiplos clusters com </a:t>
            </a:r>
            <a:r>
              <a:rPr lang="pt-B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graus de pertencimento</a:t>
            </a:r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ao invés de pertencer exclusivamente a um só.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Funcionamento: </a:t>
            </a:r>
          </a:p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Parâmetros:</a:t>
            </a:r>
            <a:r>
              <a:rPr lang="pt-BR" altLang="pt-BR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c: Número de clusters.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m: Parâmetro de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fuzzificação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(normalmente m = 2).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Limite mínimo de variação para parar.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maxiter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Número máximo de iterações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Processo: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Inicializa os centros dos clusters aleatoriamente.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 os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graus de pertencimento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cada ponto para cada cluster.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Atualiza os centros dos clusters com base nesses graus.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Repete até a mudança entre iterações ser pequena.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Biblioteca Python: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skfuzzy.cluster.cmeans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6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6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4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DETECCÃO DE ANOMALIAS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882419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270A9-921B-42BD-BB7D-0097CA3B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dbscan</a:t>
            </a:r>
            <a:endParaRPr lang="pt-B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3CE799B-8E8C-427A-AE77-91BF4647BE7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934821" y="2034988"/>
            <a:ext cx="6799979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(Esse é o mesmo algoritmo, mas agora apresentado como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detecção de outliers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Definição: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DBSCAN pode ser usado para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detecção de anomalias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ao identificar pontos que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não pertencem a nenhum cluster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(considerados como ruído pelo algoritmo).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Funcionamento: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Parâmetros: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ε (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epsilon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Distância máxima para que pontos sejam vizinhos.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MinPts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Quantidade mínima de pontos para formar um grupo.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Processo: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 o agrupamento DBSCAN normalmente.</a:t>
            </a: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Pontos com rótulo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-1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são classificados como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anomalias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Útil para dados espaciais, temporais, ou qualquer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denso.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C6ACDB-D2F2-4787-8A73-B0E4F406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34988"/>
            <a:ext cx="4365812" cy="43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17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270A9-921B-42BD-BB7D-0097CA3B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COMPARATIVO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27F4812D-DE6F-4A7A-98E1-58A87EF71C4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96269122"/>
              </p:ext>
            </p:extLst>
          </p:nvPr>
        </p:nvGraphicFramePr>
        <p:xfrm>
          <a:off x="484094" y="1945341"/>
          <a:ext cx="11223810" cy="4670612"/>
        </p:xfrm>
        <a:graphic>
          <a:graphicData uri="http://schemas.openxmlformats.org/drawingml/2006/table">
            <a:tbl>
              <a:tblPr/>
              <a:tblGrid>
                <a:gridCol w="2244762">
                  <a:extLst>
                    <a:ext uri="{9D8B030D-6E8A-4147-A177-3AD203B41FA5}">
                      <a16:colId xmlns:a16="http://schemas.microsoft.com/office/drawing/2014/main" val="1909117854"/>
                    </a:ext>
                  </a:extLst>
                </a:gridCol>
                <a:gridCol w="2244762">
                  <a:extLst>
                    <a:ext uri="{9D8B030D-6E8A-4147-A177-3AD203B41FA5}">
                      <a16:colId xmlns:a16="http://schemas.microsoft.com/office/drawing/2014/main" val="1739222504"/>
                    </a:ext>
                  </a:extLst>
                </a:gridCol>
                <a:gridCol w="2244762">
                  <a:extLst>
                    <a:ext uri="{9D8B030D-6E8A-4147-A177-3AD203B41FA5}">
                      <a16:colId xmlns:a16="http://schemas.microsoft.com/office/drawing/2014/main" val="1713409945"/>
                    </a:ext>
                  </a:extLst>
                </a:gridCol>
                <a:gridCol w="2244762">
                  <a:extLst>
                    <a:ext uri="{9D8B030D-6E8A-4147-A177-3AD203B41FA5}">
                      <a16:colId xmlns:a16="http://schemas.microsoft.com/office/drawing/2014/main" val="1733308319"/>
                    </a:ext>
                  </a:extLst>
                </a:gridCol>
                <a:gridCol w="2244762">
                  <a:extLst>
                    <a:ext uri="{9D8B030D-6E8A-4147-A177-3AD203B41FA5}">
                      <a16:colId xmlns:a16="http://schemas.microsoft.com/office/drawing/2014/main" val="2508975556"/>
                    </a:ext>
                  </a:extLst>
                </a:gridCol>
              </a:tblGrid>
              <a:tr h="653417">
                <a:tc>
                  <a:txBody>
                    <a:bodyPr/>
                    <a:lstStyle/>
                    <a:p>
                      <a:r>
                        <a:rPr lang="pt-BR" sz="1600" dirty="0"/>
                        <a:t>Algoritmo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Tipo de Dado Ideal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Tipo de Tarefa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Vantagens Principais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Observações Importantes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549035"/>
                  </a:ext>
                </a:extLst>
              </a:tr>
              <a:tr h="934122">
                <a:tc>
                  <a:txBody>
                    <a:bodyPr/>
                    <a:lstStyle/>
                    <a:p>
                      <a:r>
                        <a:rPr lang="pt-BR" sz="1600" b="1"/>
                        <a:t>DBSCAN</a:t>
                      </a:r>
                      <a:endParaRPr lang="pt-BR" sz="1600"/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Numérico contínuo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Agrupamento e Anomalias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Não precisa definir número de clusters; detecta ruídos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Sensível à escala; não funciona bem com dados esparsos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991292"/>
                  </a:ext>
                </a:extLst>
              </a:tr>
              <a:tr h="1214829">
                <a:tc>
                  <a:txBody>
                    <a:bodyPr/>
                    <a:lstStyle/>
                    <a:p>
                      <a:r>
                        <a:rPr lang="pt-BR" sz="1600" b="1"/>
                        <a:t>SOM</a:t>
                      </a:r>
                      <a:endParaRPr lang="pt-BR" sz="1600"/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Numérico contínuo (alta dimensão)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Agrupamento / Visualização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Reduz dimensão mantendo topologia; bom para dados complexos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Precisa ajustar grade e número de neurônios manualmente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786516"/>
                  </a:ext>
                </a:extLst>
              </a:tr>
              <a:tr h="934122">
                <a:tc>
                  <a:txBody>
                    <a:bodyPr/>
                    <a:lstStyle/>
                    <a:p>
                      <a:r>
                        <a:rPr lang="pt-BR" sz="1600" b="1"/>
                        <a:t>Fuzzy C-Means</a:t>
                      </a:r>
                      <a:endParaRPr lang="pt-BR" sz="1600"/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Numérico contínuo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Agrupamento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Pertinência suave; útil para dados com sobreposição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Exige número de clusters; sensível a outliers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382631"/>
                  </a:ext>
                </a:extLst>
              </a:tr>
              <a:tr h="934122">
                <a:tc>
                  <a:txBody>
                    <a:bodyPr/>
                    <a:lstStyle/>
                    <a:p>
                      <a:r>
                        <a:rPr lang="pt-BR" sz="1600" b="1"/>
                        <a:t>DBSCAN (Anomalias)</a:t>
                      </a:r>
                      <a:endParaRPr lang="pt-BR" sz="1600"/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Numérico contínuo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Detecção de Anomalias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Detecta pontos isolados naturalmente</a:t>
                      </a:r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Requer boa escolha de ε (raio) e </a:t>
                      </a:r>
                      <a:r>
                        <a:rPr lang="pt-BR" sz="1600" dirty="0" err="1"/>
                        <a:t>minPts</a:t>
                      </a:r>
                      <a:endParaRPr lang="pt-BR" sz="1600" dirty="0"/>
                    </a:p>
                  </a:txBody>
                  <a:tcPr marL="44957" marR="44957" marT="22478" marB="224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023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10081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438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 tecnológico</Template>
  <TotalTime>119</TotalTime>
  <Words>854</Words>
  <Application>Microsoft Office PowerPoint</Application>
  <PresentationFormat>Widescreen</PresentationFormat>
  <Paragraphs>128</Paragraphs>
  <Slides>13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Arial Unicode MS</vt:lpstr>
      <vt:lpstr>Calibri</vt:lpstr>
      <vt:lpstr>Courier New</vt:lpstr>
      <vt:lpstr>Gill Sans MT</vt:lpstr>
      <vt:lpstr>Wingdings 2</vt:lpstr>
      <vt:lpstr>Personalizado</vt:lpstr>
      <vt:lpstr>ALGORITMOS </vt:lpstr>
      <vt:lpstr>AGRUPAMENTO</vt:lpstr>
      <vt:lpstr>Apresentação do PowerPoint</vt:lpstr>
      <vt:lpstr>dbscan</vt:lpstr>
      <vt:lpstr>SOM – SELF ORGANIZING MAP</vt:lpstr>
      <vt:lpstr>Agrupamento fuzzy</vt:lpstr>
      <vt:lpstr>DETECCÃO DE ANOMALIAS</vt:lpstr>
      <vt:lpstr>dbscan</vt:lpstr>
      <vt:lpstr>COMPARATIVO</vt:lpstr>
      <vt:lpstr>Apresentação do PowerPoint</vt:lpstr>
      <vt:lpstr>DBSCAN E SOM</vt:lpstr>
      <vt:lpstr>Fuzzy e DBSCAN - a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</dc:title>
  <dc:creator>Flávio Glaydson Guimarães Lopes</dc:creator>
  <cp:lastModifiedBy>Flávio Glaydson Guimarães Lopes</cp:lastModifiedBy>
  <cp:revision>14</cp:revision>
  <dcterms:created xsi:type="dcterms:W3CDTF">2025-06-11T17:30:48Z</dcterms:created>
  <dcterms:modified xsi:type="dcterms:W3CDTF">2025-06-16T17:01:48Z</dcterms:modified>
</cp:coreProperties>
</file>